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ink/ink1.xml" ContentType="application/inkml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1" r:id="rId5"/>
    <p:sldId id="266" r:id="rId6"/>
    <p:sldId id="267" r:id="rId7"/>
    <p:sldId id="270" r:id="rId8"/>
    <p:sldId id="265" r:id="rId9"/>
    <p:sldId id="262" r:id="rId10"/>
    <p:sldId id="264" r:id="rId11"/>
  </p:sldIdLst>
  <p:sldSz cx="14630400" cy="8229600"/>
  <p:notesSz cx="8229600" cy="14630400"/>
  <p:embeddedFontLst>
    <p:embeddedFont>
      <p:font typeface="Bitter Medium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  <p:embeddedFont>
      <p:font typeface="Open Sans Bold" charset="0"/>
      <p:bold r:id="rId18"/>
    </p:embeddedFont>
    <p:embeddedFont>
      <p:font typeface="Open Sans" charset="0"/>
      <p:regular r:id="rId19"/>
      <p:bold r:id="rId20"/>
      <p:italic r:id="rId21"/>
      <p:boldItalic r:id="rId22"/>
    </p:embeddedFont>
    <p:embeddedFont>
      <p:font typeface="Constantia" pitchFamily="18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-582" y="-10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02T18:53:10.231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1 24575,'0'0'-8191</inkml:trace>
</inkml:ink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500259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14547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0299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5663968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18.png"/><Relationship Id="rId4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6427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kern="0" spc="-185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CareerCraft: Empowering Individuals in the Evolving Job Market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18945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91312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93790" y="5659090"/>
            <a:ext cx="263759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chemeClr val="accent2">
                    <a:lumMod val="50000"/>
                  </a:schemeClr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Presented By :                                         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Mohsin Ali (2200291530067)                 </a:t>
            </a:r>
            <a:endParaRPr lang="en-US" sz="2200" b="1" kern="0" spc="-36" dirty="0" smtClean="0">
              <a:solidFill>
                <a:srgbClr val="2B2E3C"/>
              </a:solidFill>
              <a:latin typeface="Open Sans Bold" pitchFamily="34" charset="0"/>
              <a:ea typeface="Open Sans Bold" pitchFamily="34" charset="-122"/>
              <a:cs typeface="Open Sans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 err="1" smtClean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Prachi</a:t>
            </a:r>
            <a:r>
              <a:rPr lang="en-US" sz="2200" b="1" kern="0" spc="-36" dirty="0" smtClean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</a:t>
            </a:r>
            <a:r>
              <a:rPr lang="en-US" sz="2200" b="1" kern="0" spc="-36" dirty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Goel (2200291520125)               </a:t>
            </a:r>
            <a:endParaRPr lang="en-US" sz="2200" b="1" kern="0" spc="-36" dirty="0" smtClean="0">
              <a:solidFill>
                <a:srgbClr val="2B2E3C"/>
              </a:solidFill>
              <a:latin typeface="Open Sans Bold" pitchFamily="34" charset="0"/>
              <a:ea typeface="Open Sans Bold" pitchFamily="34" charset="-122"/>
              <a:cs typeface="Open Sans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 err="1" smtClean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Vidhika</a:t>
            </a:r>
            <a:r>
              <a:rPr lang="en-US" sz="2200" b="1" kern="0" spc="-36" dirty="0" smtClean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</a:t>
            </a:r>
            <a:r>
              <a:rPr lang="en-US" sz="2200" b="1" kern="0" spc="-36" dirty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Mohan (2200291530132)     </a:t>
            </a:r>
            <a:endParaRPr lang="en-US" sz="2200" b="1" kern="0" spc="-36" dirty="0" smtClean="0">
              <a:solidFill>
                <a:srgbClr val="2B2E3C"/>
              </a:solidFill>
              <a:latin typeface="Open Sans Bold" pitchFamily="34" charset="0"/>
              <a:ea typeface="Open Sans Bold" pitchFamily="34" charset="-122"/>
              <a:cs typeface="Open Sans Bold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 err="1" smtClean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Tanushka</a:t>
            </a:r>
            <a:r>
              <a:rPr lang="en-US" sz="2200" b="1" kern="0" spc="-36" dirty="0" smtClean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 </a:t>
            </a:r>
            <a:r>
              <a:rPr lang="en-US" sz="2200" b="1" kern="0" spc="-36" dirty="0" err="1" smtClean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Nehra</a:t>
            </a:r>
            <a:r>
              <a:rPr lang="en-US" sz="2200" b="1" kern="0" spc="-36" dirty="0" smtClean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(2200291530120)</a:t>
            </a:r>
            <a:endParaRPr lang="en-US" sz="2200" b="1" kern="0" spc="-36" dirty="0" smtClean="0">
              <a:solidFill>
                <a:srgbClr val="2B2E3C"/>
              </a:solidFill>
              <a:latin typeface="Open Sans Bold" pitchFamily="34" charset="0"/>
              <a:ea typeface="Open Sans Bold" pitchFamily="34" charset="-122"/>
              <a:cs typeface="Open Sans Bold" pitchFamily="34" charset="-12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28C77608-058C-4CAE-D4B0-58EAD1BB6B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9607" y="0"/>
            <a:ext cx="2919132" cy="11394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3447" y="1221272"/>
            <a:ext cx="28035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SUMMARY</a:t>
            </a:r>
            <a:endParaRPr lang="en-US" sz="4450" b="1" dirty="0"/>
          </a:p>
        </p:txBody>
      </p:sp>
      <p:sp>
        <p:nvSpPr>
          <p:cNvPr id="3" name="Text 1"/>
          <p:cNvSpPr/>
          <p:nvPr/>
        </p:nvSpPr>
        <p:spPr>
          <a:xfrm>
            <a:off x="734409" y="1930051"/>
            <a:ext cx="13161582" cy="5461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endParaRPr lang="en-US" sz="2200" b="1" kern="0" spc="-67" dirty="0">
              <a:solidFill>
                <a:srgbClr val="2C3F42"/>
              </a:solidFill>
              <a:latin typeface="Bitter Medium" pitchFamily="34" charset="0"/>
              <a:ea typeface="Bitter Medium" pitchFamily="34" charset="-122"/>
              <a:cs typeface="Bitter Medium" pitchFamily="34" charset="-120"/>
            </a:endParaRP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 err="1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CareerCraft</a:t>
            </a: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 is a guided career development platform designed to help users 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navigate their career paths from learning to employment. 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It offers personalized, structured learning paths based on initial skill assessments. 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Users progress through curated courses, periodically taking tests 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monitored by OpenCV to ensure fairness. 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Machine learning analyzes test results and adapts study plans to focus on areas of improvement. 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Upon course completion, users receive tailored career guidance, 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including job recommendations based 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on their performance and market trends. The platform integrates mentorship,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 AI-driven feedback, and industry partnerships to bridge the gap between education and </a:t>
            </a:r>
          </a:p>
          <a:p>
            <a:pPr marL="0" indent="0" algn="ctr">
              <a:lnSpc>
                <a:spcPts val="2750"/>
              </a:lnSpc>
              <a:buNone/>
            </a:pPr>
            <a:r>
              <a:rPr lang="en-US" sz="2400" b="1" kern="0" spc="-67" dirty="0">
                <a:solidFill>
                  <a:schemeClr val="accent2">
                    <a:lumMod val="50000"/>
                  </a:schemeClr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real-world employment.</a:t>
            </a:r>
            <a:endParaRPr lang="en-US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34423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32916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AD1DC72-7F05-74A7-EC7D-71C2C962DB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104" b="16091"/>
          <a:stretch/>
        </p:blipFill>
        <p:spPr>
          <a:xfrm>
            <a:off x="12732444" y="7681256"/>
            <a:ext cx="1805748" cy="4638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6396"/>
            <a:ext cx="59294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Our 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04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3456" y="4935498"/>
            <a:ext cx="13096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850487"/>
            <a:ext cx="33485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Fragmentation in Learning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340906"/>
            <a:ext cx="345924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Traditional educational platforms often offer fragmented resources without cohesive career development plans. This leaves learners feeling lost and overwhelmed.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48504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83649" y="4935498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4850487"/>
            <a:ext cx="28741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Lack of Personalization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340906"/>
            <a:ext cx="345924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Individuals struggle to find courses tailored to their unique skills, interests, and career aspirations. Generic learning paths don't cater to specific needs.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8504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03011" y="4935498"/>
            <a:ext cx="18442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48504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Limited Guidance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340906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Many individuals lack access to mentorship and guidance from experienced professionals who can provide insights and support their career journeys.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ACCBC8FA-40D4-C75B-6096-7BDE5FDC992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104" b="16091"/>
          <a:stretch/>
        </p:blipFill>
        <p:spPr>
          <a:xfrm>
            <a:off x="12354361" y="7584142"/>
            <a:ext cx="2183831" cy="5609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65967"/>
            <a:ext cx="73043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Challenges Faced by Learners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14907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349341"/>
            <a:ext cx="31447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Finding Relevant Courses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2839760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Searching through vast online libraries of courses can be time-consuming and overwhelming, making it difficult to discover resources aligned with specific goals.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114907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349341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Building a Structured Path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19409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Without clear learning pathways, individuals struggle to connect different courses into a cohesive plan that leads to desired outcomes.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78423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12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Lack of Accountability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203275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Learning independently can be challenging, as learners often lack motivation, structure, and external support to stay on track.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1640" y="582692"/>
            <a:ext cx="5887164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kern="0" spc="-125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Our Solution: CareerCraft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40" y="1562695"/>
            <a:ext cx="529709" cy="5297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1640" y="2304217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Personalized Plans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1640" y="2762369"/>
            <a:ext cx="367141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CareerCraft provides tailored career development plans based on individual skills, interests, and goals, ensuring a focused and effective learning journey.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0829" y="1562695"/>
            <a:ext cx="529709" cy="5297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0829" y="2304217"/>
            <a:ext cx="3196828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Curated Recommendations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30829" y="2762369"/>
            <a:ext cx="3671530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platform offers curated course recommendations aligned with individual career goals, ensuring access to high-quality and relevant learning resources.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640" y="5093494"/>
            <a:ext cx="529709" cy="5297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1640" y="5835015"/>
            <a:ext cx="273819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Mentorship &amp; Guidance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1640" y="6293167"/>
            <a:ext cx="3671411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CareerCraft connects learners with experienced mentors who provide personalized support, guidance, and valuable industry insights.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0829" y="5093494"/>
            <a:ext cx="529709" cy="52970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0829" y="5835015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Lifelong Learning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30829" y="6293167"/>
            <a:ext cx="3671530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foster a culture of continuous learning, enabling individuals to adapt to changing job market trends and stay ahead of the curve.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223287" y="373262"/>
            <a:ext cx="4183826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4150" kern="0" spc="-125" dirty="0">
                <a:solidFill>
                  <a:srgbClr val="2C3F42"/>
                </a:solidFill>
                <a:latin typeface="Bitter Medium" pitchFamily="34" charset="0"/>
              </a:rPr>
              <a:t>Technology Stack</a:t>
            </a:r>
            <a:endParaRPr lang="en-US" sz="4150" dirty="0"/>
          </a:p>
        </p:txBody>
      </p:sp>
      <p:sp>
        <p:nvSpPr>
          <p:cNvPr id="5" name="Text 1"/>
          <p:cNvSpPr/>
          <p:nvPr/>
        </p:nvSpPr>
        <p:spPr>
          <a:xfrm>
            <a:off x="741640" y="2304217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1640" y="2762369"/>
            <a:ext cx="367141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8" name="Text 3"/>
          <p:cNvSpPr/>
          <p:nvPr/>
        </p:nvSpPr>
        <p:spPr>
          <a:xfrm>
            <a:off x="4730829" y="2304217"/>
            <a:ext cx="3196828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11" name="Text 5"/>
          <p:cNvSpPr/>
          <p:nvPr/>
        </p:nvSpPr>
        <p:spPr>
          <a:xfrm>
            <a:off x="741640" y="5835015"/>
            <a:ext cx="273819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1640" y="6293167"/>
            <a:ext cx="3671411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4" name="Text 7"/>
          <p:cNvSpPr/>
          <p:nvPr/>
        </p:nvSpPr>
        <p:spPr>
          <a:xfrm>
            <a:off x="4730829" y="5835015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30829" y="6293167"/>
            <a:ext cx="3671530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5F55765F-A7AB-D707-7F6F-A9781A659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66" y="1512537"/>
            <a:ext cx="1287255" cy="128725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CE5346F5-30EB-222D-0175-33701E120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924" y="2964255"/>
            <a:ext cx="2315365" cy="15570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018293C9-2CF7-3E5A-69CD-943CA99D85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968" y="4659705"/>
            <a:ext cx="2296253" cy="128590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A5BBF14B-81C5-0789-463D-4E9F8239A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68" y="6083975"/>
            <a:ext cx="2436753" cy="171334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80DE0447-FFE3-D37B-C28F-1CA4D96C2D22}"/>
              </a:ext>
            </a:extLst>
          </p:cNvPr>
          <p:cNvSpPr txBox="1"/>
          <p:nvPr/>
        </p:nvSpPr>
        <p:spPr>
          <a:xfrm>
            <a:off x="3390543" y="1600460"/>
            <a:ext cx="96876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Constantia" panose="02030602050306030303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Django</a:t>
            </a:r>
            <a:r>
              <a:rPr lang="en-IN" dirty="0">
                <a:latin typeface="Constantia" panose="02030602050306030303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As the backend framework, Django will handle user management, authentication, course content management, and provide a robust, scalable platform. Django's ORM will allow seamless integration with databases to store user progress, test results, and course materials.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21940CEE-8615-A488-C0DF-EC6D3AAAA37D}"/>
              </a:ext>
            </a:extLst>
          </p:cNvPr>
          <p:cNvSpPr txBox="1"/>
          <p:nvPr/>
        </p:nvSpPr>
        <p:spPr>
          <a:xfrm>
            <a:off x="3390543" y="3142631"/>
            <a:ext cx="95983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nstantia" panose="02030602050306030303" pitchFamily="18" charset="0"/>
              </a:rPr>
              <a:t>Web Development (HTML, CSS, JavaScript, Bootstrap): </a:t>
            </a:r>
            <a:r>
              <a:rPr lang="en-US" dirty="0">
                <a:latin typeface="Constantia" panose="02030602050306030303" pitchFamily="18" charset="0"/>
              </a:rPr>
              <a:t>This will ensure a clean, responsive, and interactive front-end experience. With Bootstrap for styling, the platform will offer a professional and user-friendly interface, making navigation easy for both learners and instructors</a:t>
            </a:r>
            <a:endParaRPr lang="en-IN" dirty="0">
              <a:latin typeface="Constantia" panose="02030602050306030303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33A9FA8E-3760-8EF6-AF96-33BFFC887F89}"/>
              </a:ext>
            </a:extLst>
          </p:cNvPr>
          <p:cNvSpPr txBox="1"/>
          <p:nvPr/>
        </p:nvSpPr>
        <p:spPr>
          <a:xfrm>
            <a:off x="3388142" y="4636829"/>
            <a:ext cx="93284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nstantia" panose="02030602050306030303" pitchFamily="18" charset="0"/>
              </a:rPr>
              <a:t>Figma</a:t>
            </a:r>
            <a:r>
              <a:rPr lang="en-US" dirty="0">
                <a:latin typeface="Constantia" panose="02030602050306030303" pitchFamily="18" charset="0"/>
              </a:rPr>
              <a:t> will be used for UI/UX design, enabling the creation of interactive prototypes and wireframes, ensuring an intuitive, responsive user experience. Figma’s collaboration features will allow seamless feedback and iteration on the design. </a:t>
            </a:r>
            <a:r>
              <a:rPr lang="en-US" b="1" dirty="0">
                <a:latin typeface="Constantia" panose="02030602050306030303" pitchFamily="18" charset="0"/>
              </a:rPr>
              <a:t>Canva</a:t>
            </a:r>
            <a:r>
              <a:rPr lang="en-US" dirty="0">
                <a:latin typeface="Constantia" panose="02030602050306030303" pitchFamily="18" charset="0"/>
              </a:rPr>
              <a:t>, on the other hand, will handle quick graphic design tasks, including creating visually appealing banners, social media graphics, and marketing materials. </a:t>
            </a:r>
            <a:endParaRPr lang="en-IN" dirty="0">
              <a:latin typeface="Constantia" panose="02030602050306030303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5C5C0379-ABFA-6817-BFA5-5C53CAED1674}"/>
              </a:ext>
            </a:extLst>
          </p:cNvPr>
          <p:cNvSpPr txBox="1"/>
          <p:nvPr/>
        </p:nvSpPr>
        <p:spPr>
          <a:xfrm>
            <a:off x="3388142" y="6478981"/>
            <a:ext cx="8867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tantia" panose="02030602050306030303" pitchFamily="18" charset="0"/>
              </a:rPr>
              <a:t>For proctored assessments and tests, OpenCV will be used for real-time monitoring of learners. This tool will allow facial recognition, ensuring that learners are paying attention and not engaging in any form of malpractice during assessments.</a:t>
            </a:r>
            <a:endParaRPr lang="en-IN" dirty="0">
              <a:latin typeface="Constantia" panose="02030602050306030303" pitchFamily="18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="" xmlns:a16="http://schemas.microsoft.com/office/drawing/2014/main" id="{61A9466A-D413-D312-CDE0-1F37B980D43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8104" b="16091"/>
          <a:stretch/>
        </p:blipFill>
        <p:spPr>
          <a:xfrm>
            <a:off x="12354361" y="7584142"/>
            <a:ext cx="2183831" cy="56093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95493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223287" y="373262"/>
            <a:ext cx="4183826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4150" kern="0" spc="-125" dirty="0">
                <a:solidFill>
                  <a:srgbClr val="2C3F42"/>
                </a:solidFill>
                <a:latin typeface="Bitter Medium" pitchFamily="34" charset="0"/>
              </a:rPr>
              <a:t>ML Algorithms used :</a:t>
            </a:r>
            <a:endParaRPr lang="en-US" sz="4150" dirty="0"/>
          </a:p>
        </p:txBody>
      </p:sp>
      <p:sp>
        <p:nvSpPr>
          <p:cNvPr id="5" name="Text 1"/>
          <p:cNvSpPr/>
          <p:nvPr/>
        </p:nvSpPr>
        <p:spPr>
          <a:xfrm>
            <a:off x="741640" y="2304217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1640" y="2762369"/>
            <a:ext cx="367141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8" name="Text 3"/>
          <p:cNvSpPr/>
          <p:nvPr/>
        </p:nvSpPr>
        <p:spPr>
          <a:xfrm>
            <a:off x="4730829" y="2304217"/>
            <a:ext cx="3196828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11" name="Text 5"/>
          <p:cNvSpPr/>
          <p:nvPr/>
        </p:nvSpPr>
        <p:spPr>
          <a:xfrm>
            <a:off x="741640" y="5835015"/>
            <a:ext cx="273819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1640" y="6293167"/>
            <a:ext cx="3671411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4" name="Text 7"/>
          <p:cNvSpPr/>
          <p:nvPr/>
        </p:nvSpPr>
        <p:spPr>
          <a:xfrm>
            <a:off x="4730829" y="5835015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30829" y="6293167"/>
            <a:ext cx="3671530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80DE0447-FFE3-D37B-C28F-1CA4D96C2D22}"/>
              </a:ext>
            </a:extLst>
          </p:cNvPr>
          <p:cNvSpPr txBox="1"/>
          <p:nvPr/>
        </p:nvSpPr>
        <p:spPr>
          <a:xfrm>
            <a:off x="1655909" y="1636515"/>
            <a:ext cx="1131858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nstantia" panose="02030602050306030303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Machine learning algorithms will be employed to personalize the learning experience for each user. This will include:</a:t>
            </a:r>
          </a:p>
          <a:p>
            <a:endParaRPr lang="en-US" sz="2400" b="1" dirty="0">
              <a:latin typeface="Constantia" panose="02030602050306030303" pitchFamily="18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sz="2400" b="1" dirty="0">
                <a:latin typeface="Constantia" panose="02030602050306030303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Recommendation Systems</a:t>
            </a:r>
            <a:r>
              <a:rPr lang="en-US" sz="2400" dirty="0">
                <a:latin typeface="Constantia" panose="02030602050306030303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: Based on a user's learning progress, strengths, and weaknesses, the platform will recommend appropriate courses, additional resources, and study materials.</a:t>
            </a:r>
          </a:p>
          <a:p>
            <a:endParaRPr lang="en-US" sz="2400" b="1" dirty="0">
              <a:latin typeface="Constantia" panose="02030602050306030303" pitchFamily="18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sz="2400" b="1" dirty="0">
                <a:latin typeface="Constantia" panose="02030602050306030303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Performance Analysis: </a:t>
            </a:r>
            <a:r>
              <a:rPr lang="en-US" sz="2400" dirty="0">
                <a:latin typeface="Constantia" panose="02030602050306030303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Machine learning models will analyze test results and study patterns to identify areas for improvement. This will enable adaptive learning paths tailored to individual users.</a:t>
            </a:r>
          </a:p>
          <a:p>
            <a:endParaRPr lang="en-US" sz="2400" b="1" dirty="0">
              <a:latin typeface="Constantia" panose="02030602050306030303" pitchFamily="18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r>
              <a:rPr lang="en-US" sz="2400" b="1" dirty="0">
                <a:latin typeface="Constantia" panose="02030602050306030303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Career Path Guidance: </a:t>
            </a:r>
            <a:r>
              <a:rPr lang="en-US" sz="2400" dirty="0">
                <a:latin typeface="Constantia" panose="02030602050306030303" pitchFamily="18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Using data from industry trends, user performance, and skills demand, machine learning models will provide career suggestions, helping learners align their learning with market needs.</a:t>
            </a:r>
            <a:endParaRPr lang="en-IN" sz="2400" dirty="0">
              <a:latin typeface="Constantia" panose="02030602050306030303" pitchFamily="18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70ADD50D-8251-2C2D-F691-2C04E256556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104" b="16091"/>
          <a:stretch/>
        </p:blipFill>
        <p:spPr>
          <a:xfrm>
            <a:off x="12354361" y="7584142"/>
            <a:ext cx="2183831" cy="5609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CE0EF8A0-C49E-6139-6613-BD3F5CCF97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2318" y="84524"/>
            <a:ext cx="3557867" cy="179548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33483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9301" y="762117"/>
            <a:ext cx="5486400" cy="562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>
              <a:lnSpc>
                <a:spcPts val="4400"/>
              </a:lnSpc>
            </a:pPr>
            <a:endParaRPr lang="en-US" sz="3500" dirty="0"/>
          </a:p>
        </p:txBody>
      </p:sp>
      <p:sp>
        <p:nvSpPr>
          <p:cNvPr id="7" name="Text 4"/>
          <p:cNvSpPr/>
          <p:nvPr/>
        </p:nvSpPr>
        <p:spPr>
          <a:xfrm>
            <a:off x="848201" y="1880235"/>
            <a:ext cx="104061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890593" y="1790343"/>
            <a:ext cx="2250877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890593" y="2179677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829985" y="3385661"/>
            <a:ext cx="140494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890593" y="3295769"/>
            <a:ext cx="2250877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890593" y="3685103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1890593" y="4801195"/>
            <a:ext cx="227171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890593" y="5190530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824270" y="6396514"/>
            <a:ext cx="151805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1890593" y="6306622"/>
            <a:ext cx="293334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637460" y="2926914"/>
            <a:ext cx="6623209" cy="3616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AutoNum type="arabicPeriod"/>
            </a:pPr>
            <a:endParaRPr lang="en-US" sz="1400" dirty="0"/>
          </a:p>
        </p:txBody>
      </p:sp>
      <p:pic>
        <p:nvPicPr>
          <p:cNvPr id="30" name="Picture 29">
            <a:extLst>
              <a:ext uri="{FF2B5EF4-FFF2-40B4-BE49-F238E27FC236}">
                <a16:creationId xmlns="" xmlns:a16="http://schemas.microsoft.com/office/drawing/2014/main" id="{DDC47701-A50F-DF7A-CB22-F65641E8E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593" y="53176"/>
            <a:ext cx="10830996" cy="8123247"/>
          </a:xfrm>
          <a:prstGeom prst="rect">
            <a:avLst/>
          </a:prstGeom>
        </p:spPr>
      </p:pic>
      <mc:AlternateContent xmlns:mc="http://schemas.openxmlformats.org/markup-compatibility/2006">
        <mc:Choice xmlns="" xmlns:p14="http://schemas.microsoft.com/office/powerpoint/2010/main" Requires="p14">
          <p:contentPart p14:bwMode="auto" r:id="rId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20EE94A9-B5A0-8EC4-9347-30A85E16824A}"/>
                  </a:ext>
                </a:extLst>
              </p14:cNvPr>
              <p14:cNvContentPartPr/>
              <p14:nvPr/>
            </p14:nvContentPartPr>
            <p14:xfrm>
              <a:off x="13454440" y="7952464"/>
              <a:ext cx="360" cy="36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p14="http://schemas.microsoft.com/office/powerpoint/2010/main" xmlns="" xmlns:a16="http://schemas.microsoft.com/office/drawing/2014/main" id="{20EE94A9-B5A0-8EC4-9347-30A85E16824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48320" y="7946344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8BB4A3CF-3074-EC12-ED01-E675E5EBF89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8104" b="16091"/>
          <a:stretch/>
        </p:blipFill>
        <p:spPr>
          <a:xfrm>
            <a:off x="12870756" y="7716782"/>
            <a:ext cx="1667436" cy="42829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8858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l="4474" b="7843"/>
          <a:stretch/>
        </p:blipFill>
        <p:spPr>
          <a:xfrm>
            <a:off x="-5166" y="65314"/>
            <a:ext cx="5596700" cy="80989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98232"/>
            <a:ext cx="68229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/>
              <a:t>Market and Growth Strategy :</a:t>
            </a:r>
          </a:p>
        </p:txBody>
      </p:sp>
      <p:sp>
        <p:nvSpPr>
          <p:cNvPr id="4" name="Shape 1"/>
          <p:cNvSpPr/>
          <p:nvPr/>
        </p:nvSpPr>
        <p:spPr>
          <a:xfrm>
            <a:off x="6280190" y="24023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9856" y="2487335"/>
            <a:ext cx="13096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Content Partnerships</a:t>
            </a: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2892743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Collaborate with top content creators, universities, and subject matter experts to develop high-quality learning materials and certifications..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4023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8554" y="2487335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Digital Marketing</a:t>
            </a: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: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289274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Invest in SEO, social media campaigns, and influencer marketing to reach our target audience.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521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3126" y="5673669"/>
            <a:ext cx="18442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6273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Corporate Sales</a:t>
            </a: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: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42541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relationships with companies that need to upskill their workforce, providing B2B services for employee training.</a:t>
            </a:r>
            <a:endParaRPr lang="en-US" sz="1750" dirty="0"/>
          </a:p>
        </p:txBody>
      </p:sp>
      <p:sp>
        <p:nvSpPr>
          <p:cNvPr id="16" name="Shape 9">
            <a:extLst>
              <a:ext uri="{FF2B5EF4-FFF2-40B4-BE49-F238E27FC236}">
                <a16:creationId xmlns="" xmlns:a16="http://schemas.microsoft.com/office/drawing/2014/main" id="{110EB409-39AD-20DE-52F6-B3917C58836C}"/>
              </a:ext>
            </a:extLst>
          </p:cNvPr>
          <p:cNvSpPr/>
          <p:nvPr/>
        </p:nvSpPr>
        <p:spPr>
          <a:xfrm>
            <a:off x="10171867" y="55504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08AC7BD8-60E9-C306-9AFA-369F4C206C3D}"/>
              </a:ext>
            </a:extLst>
          </p:cNvPr>
          <p:cNvSpPr txBox="1"/>
          <p:nvPr/>
        </p:nvSpPr>
        <p:spPr>
          <a:xfrm>
            <a:off x="10229687" y="5542942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Bitter Medium" panose="020B0604020202020204" charset="0"/>
              </a:rPr>
              <a:t>4</a:t>
            </a:r>
            <a:endParaRPr lang="en-IN" sz="2800" dirty="0">
              <a:latin typeface="Bitter Medium" panose="020B060402020202020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3D8809AC-7A85-9F83-C456-564C1FB1367A}"/>
              </a:ext>
            </a:extLst>
          </p:cNvPr>
          <p:cNvSpPr txBox="1"/>
          <p:nvPr/>
        </p:nvSpPr>
        <p:spPr>
          <a:xfrm>
            <a:off x="3651837" y="3991606"/>
            <a:ext cx="7319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itter Medium" panose="020B0604020202020204" charset="0"/>
              </a:rPr>
              <a:t>4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26F3B5D3-9278-C898-F1AF-1879DEB67CAE}"/>
              </a:ext>
            </a:extLst>
          </p:cNvPr>
          <p:cNvSpPr txBox="1"/>
          <p:nvPr/>
        </p:nvSpPr>
        <p:spPr>
          <a:xfrm>
            <a:off x="10739988" y="5604497"/>
            <a:ext cx="36928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latin typeface="Bitter Medium" panose="020B0604020202020204" charset="0"/>
              </a:rPr>
              <a:t>Community Engagement</a:t>
            </a:r>
            <a:r>
              <a:rPr lang="en-IN" sz="2200" dirty="0">
                <a:latin typeface="Bitter Medium" panose="020B0604020202020204" charset="0"/>
              </a:rPr>
              <a:t>: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4F7F69F5-776D-7968-DB36-F84655D08E5C}"/>
              </a:ext>
            </a:extLst>
          </p:cNvPr>
          <p:cNvSpPr txBox="1"/>
          <p:nvPr/>
        </p:nvSpPr>
        <p:spPr>
          <a:xfrm>
            <a:off x="10754406" y="5942208"/>
            <a:ext cx="3514844" cy="2126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Build a strong community where learners can share their progress, success stories, and challenges, driving word-of-mouth growth</a:t>
            </a:r>
            <a:r>
              <a:rPr lang="en-US" sz="1750" dirty="0">
                <a:latin typeface="Bitter Medium" panose="020B0604020202020204" charset="0"/>
              </a:rPr>
              <a:t>.</a:t>
            </a:r>
            <a:endParaRPr lang="en-IN" sz="1750" dirty="0">
              <a:latin typeface="Bitter Medium" panose="020B060402020202020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="" xmlns:a16="http://schemas.microsoft.com/office/drawing/2014/main" id="{830699BD-3711-8C89-1717-38E90B66D67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104" b="16091"/>
          <a:stretch/>
        </p:blipFill>
        <p:spPr>
          <a:xfrm>
            <a:off x="12847704" y="7710860"/>
            <a:ext cx="1690488" cy="4342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198" y="932962"/>
            <a:ext cx="7865983" cy="562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400" kern="0" spc="-106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Competitive Analysis :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5943" y="3685102"/>
            <a:ext cx="45719" cy="3407261"/>
          </a:xfrm>
          <a:prstGeom prst="roundRect">
            <a:avLst>
              <a:gd name="adj" fmla="val 330843"/>
            </a:avLst>
          </a:prstGeom>
          <a:solidFill>
            <a:srgbClr val="E2C8B5"/>
          </a:solidFill>
          <a:ln/>
        </p:spPr>
      </p:sp>
      <p:sp>
        <p:nvSpPr>
          <p:cNvPr id="5" name="Shape 2"/>
          <p:cNvSpPr/>
          <p:nvPr/>
        </p:nvSpPr>
        <p:spPr>
          <a:xfrm>
            <a:off x="1091327" y="5764961"/>
            <a:ext cx="630198" cy="22860"/>
          </a:xfrm>
          <a:prstGeom prst="roundRect">
            <a:avLst>
              <a:gd name="adj" fmla="val 330843"/>
            </a:avLst>
          </a:prstGeom>
          <a:solidFill>
            <a:srgbClr val="E2C8B5"/>
          </a:solidFill>
          <a:ln/>
        </p:spPr>
      </p:sp>
      <p:sp>
        <p:nvSpPr>
          <p:cNvPr id="6" name="Shape 3"/>
          <p:cNvSpPr/>
          <p:nvPr/>
        </p:nvSpPr>
        <p:spPr>
          <a:xfrm>
            <a:off x="697706" y="3990733"/>
            <a:ext cx="405051" cy="405051"/>
          </a:xfrm>
          <a:prstGeom prst="roundRect">
            <a:avLst>
              <a:gd name="adj" fmla="val 1867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41058" y="4069611"/>
            <a:ext cx="104061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kern="0" spc="-64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831179" y="4081751"/>
            <a:ext cx="2250877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kern="0" spc="-5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Offering structured career pathways instead of just fragmented courses.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86276" y="1817658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kern="0" spc="-2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While there are several educational platforms available (</a:t>
            </a:r>
            <a:r>
              <a:rPr lang="en-US" sz="2000" b="1" kern="0" spc="-2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Coursera, Udemy, edX, etc</a:t>
            </a:r>
            <a:r>
              <a:rPr lang="en-US" sz="2000" kern="0" spc="-2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.), most of them focus on individual courses without providing an end-to-end career development solution.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b="1" kern="0" spc="-28" dirty="0" err="1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CareerCraft</a:t>
            </a:r>
            <a:r>
              <a:rPr lang="en-US" sz="2000" kern="0" spc="-2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will differentiate itself by: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1102757" y="4193258"/>
            <a:ext cx="630198" cy="22860"/>
          </a:xfrm>
          <a:prstGeom prst="roundRect">
            <a:avLst>
              <a:gd name="adj" fmla="val 330843"/>
            </a:avLst>
          </a:prstGeom>
          <a:solidFill>
            <a:srgbClr val="E2C8B5"/>
          </a:solidFill>
          <a:ln/>
        </p:spPr>
      </p:sp>
      <p:sp>
        <p:nvSpPr>
          <p:cNvPr id="11" name="Shape 8"/>
          <p:cNvSpPr/>
          <p:nvPr/>
        </p:nvSpPr>
        <p:spPr>
          <a:xfrm>
            <a:off x="686276" y="4770395"/>
            <a:ext cx="405051" cy="405051"/>
          </a:xfrm>
          <a:prstGeom prst="roundRect">
            <a:avLst>
              <a:gd name="adj" fmla="val 1867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11768" y="4879716"/>
            <a:ext cx="140494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kern="0" spc="-64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831179" y="4746129"/>
            <a:ext cx="8273324" cy="286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kern="0" spc="-5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Providing personalized feedback and AI-driven assessments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750" kern="0" spc="-5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to ensure skill mastery.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890593" y="3685103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1079897" y="5014793"/>
            <a:ext cx="630198" cy="22860"/>
          </a:xfrm>
          <a:prstGeom prst="roundRect">
            <a:avLst>
              <a:gd name="adj" fmla="val 330843"/>
            </a:avLst>
          </a:prstGeom>
          <a:solidFill>
            <a:srgbClr val="E2C8B5"/>
          </a:solidFill>
          <a:ln/>
        </p:spPr>
      </p:sp>
      <p:sp>
        <p:nvSpPr>
          <p:cNvPr id="16" name="Shape 13"/>
          <p:cNvSpPr/>
          <p:nvPr/>
        </p:nvSpPr>
        <p:spPr>
          <a:xfrm>
            <a:off x="697706" y="5564028"/>
            <a:ext cx="405051" cy="405051"/>
          </a:xfrm>
          <a:prstGeom prst="roundRect">
            <a:avLst>
              <a:gd name="adj" fmla="val 1867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38438" y="5652744"/>
            <a:ext cx="146447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kern="0" spc="-64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1831179" y="5508837"/>
            <a:ext cx="227171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kern="0" spc="-5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Building a mentorship network to guide learners throughout their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750" kern="0" spc="-5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journey.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890593" y="5190530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1079897" y="6511604"/>
            <a:ext cx="630198" cy="22860"/>
          </a:xfrm>
          <a:prstGeom prst="roundRect">
            <a:avLst>
              <a:gd name="adj" fmla="val 330843"/>
            </a:avLst>
          </a:prstGeom>
          <a:solidFill>
            <a:srgbClr val="E2C8B5"/>
          </a:solidFill>
          <a:ln/>
        </p:spPr>
      </p:sp>
      <p:sp>
        <p:nvSpPr>
          <p:cNvPr id="21" name="Shape 18"/>
          <p:cNvSpPr/>
          <p:nvPr/>
        </p:nvSpPr>
        <p:spPr>
          <a:xfrm>
            <a:off x="697706" y="6329124"/>
            <a:ext cx="405051" cy="405051"/>
          </a:xfrm>
          <a:prstGeom prst="roundRect">
            <a:avLst>
              <a:gd name="adj" fmla="val 1867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24270" y="6396514"/>
            <a:ext cx="151805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kern="0" spc="-64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1831179" y="6253119"/>
            <a:ext cx="293334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kern="0" spc="-5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Ensuring a direct link to job opportunities, closing the gap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750" kern="0" spc="-5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between education and employment.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890593" y="6695956"/>
            <a:ext cx="6623209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6071</TotalTime>
  <Words>920</Words>
  <Application>Microsoft Office PowerPoint</Application>
  <PresentationFormat>Custom</PresentationFormat>
  <Paragraphs>96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Bitter Medium</vt:lpstr>
      <vt:lpstr>Calibri</vt:lpstr>
      <vt:lpstr>Open Sans Bold</vt:lpstr>
      <vt:lpstr>Open Sans</vt:lpstr>
      <vt:lpstr>Constantia</vt:lpstr>
      <vt:lpstr>Cascadia Code SemiBold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Windows User</cp:lastModifiedBy>
  <cp:revision>25</cp:revision>
  <dcterms:created xsi:type="dcterms:W3CDTF">2024-10-01T17:37:49Z</dcterms:created>
  <dcterms:modified xsi:type="dcterms:W3CDTF">2025-05-14T11:22:12Z</dcterms:modified>
</cp:coreProperties>
</file>